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549D0-8EAF-48EE-ABC9-0483C1707673}" v="11" dt="2024-08-18T17:47:52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/>
    <p:restoredTop sz="94680"/>
  </p:normalViewPr>
  <p:slideViewPr>
    <p:cSldViewPr snapToGrid="0">
      <p:cViewPr>
        <p:scale>
          <a:sx n="75" d="100"/>
          <a:sy n="75" d="100"/>
        </p:scale>
        <p:origin x="2184" y="-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5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1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1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0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2236F-DB32-4C78-B063-5520F0806A46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5939-0365-4918-A5AA-578D4ADF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hyperlink" Target="http://www.dmcprofessionals.com/dmc-norway" TargetMode="Externa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jp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44FFE0-22A8-467C-A64E-B6171635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29" y="-539892"/>
            <a:ext cx="6858000" cy="2489257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911164" y="9497918"/>
            <a:ext cx="4281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EA9"/>
                </a:solidFill>
                <a:latin typeface="Lemon/Milk" panose="020B0603050302020204" pitchFamily="34" charset="0"/>
              </a:rPr>
              <a:t>DMC Professionals for DMC services worldwide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527" y="3378846"/>
            <a:ext cx="21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EA9"/>
                </a:solidFill>
                <a:latin typeface="Lemon/Milk" panose="020B0603050302020204" pitchFamily="34" charset="0"/>
              </a:rPr>
              <a:t>Electricity</a:t>
            </a:r>
          </a:p>
          <a:p>
            <a:pPr algn="ctr"/>
            <a:r>
              <a:rPr lang="en-US" sz="1400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is 127 volts at 60 Hz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DA708-9A41-8143-B08D-8B855C6789C3}"/>
              </a:ext>
            </a:extLst>
          </p:cNvPr>
          <p:cNvSpPr/>
          <p:nvPr/>
        </p:nvSpPr>
        <p:spPr>
          <a:xfrm>
            <a:off x="2305830" y="3352208"/>
            <a:ext cx="2355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EA9"/>
                </a:solidFill>
                <a:latin typeface="Lemon/Milk" panose="020B0603050302020204" pitchFamily="34" charset="0"/>
              </a:rPr>
              <a:t>Unique in Aruba: White sandy beaches and Aloe Vera farms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1F4A8-4D9D-4440-9859-B6CE4575E7AB}"/>
              </a:ext>
            </a:extLst>
          </p:cNvPr>
          <p:cNvSpPr/>
          <p:nvPr/>
        </p:nvSpPr>
        <p:spPr>
          <a:xfrm>
            <a:off x="4743898" y="3367045"/>
            <a:ext cx="1854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EA9"/>
                </a:solidFill>
                <a:latin typeface="Lemon/Milk" panose="020B0603050302020204" pitchFamily="34" charset="0"/>
              </a:rPr>
              <a:t>Seasons:</a:t>
            </a:r>
            <a:br>
              <a:rPr lang="en-US" sz="1400" dirty="0">
                <a:solidFill>
                  <a:srgbClr val="007EA9"/>
                </a:solidFill>
                <a:latin typeface="Lemon/Milk" panose="020B0603050302020204" pitchFamily="34" charset="0"/>
              </a:rPr>
            </a:br>
            <a:r>
              <a:rPr lang="en-GB" sz="1400" dirty="0">
                <a:solidFill>
                  <a:srgbClr val="007EA9"/>
                </a:solidFill>
                <a:latin typeface="Lemon/Milk" panose="020B0603050302020204" pitchFamily="34" charset="0"/>
              </a:rPr>
              <a:t>High: Dec-Apr; Shoulder: May-Aug; Low: Sept-Nov</a:t>
            </a:r>
            <a:endParaRPr lang="en-US" sz="1400" dirty="0">
              <a:solidFill>
                <a:srgbClr val="007EA9"/>
              </a:solidFill>
              <a:latin typeface="Lemon/Milk" panose="020B06030503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551907-1238-D440-8547-DA6F3AE94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978" y="9451675"/>
            <a:ext cx="382186" cy="38218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482E815-8A2B-DA47-9BE3-E64754126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90" y="2013640"/>
            <a:ext cx="5829300" cy="5803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EA9"/>
                </a:solidFill>
                <a:latin typeface="Lemon/Milk" panose="020B0603050302020204" pitchFamily="34" charset="0"/>
              </a:rPr>
              <a:t>Meetings &amp; events Aruba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880C0A-A19B-2D47-86A6-C2B99B12D21B}"/>
              </a:ext>
            </a:extLst>
          </p:cNvPr>
          <p:cNvSpPr/>
          <p:nvPr/>
        </p:nvSpPr>
        <p:spPr>
          <a:xfrm>
            <a:off x="0" y="9243288"/>
            <a:ext cx="6856071" cy="98962"/>
          </a:xfrm>
          <a:prstGeom prst="rect">
            <a:avLst/>
          </a:prstGeom>
          <a:solidFill>
            <a:srgbClr val="007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A66C8F-A7CD-7148-99ED-F7E303A1EF09}"/>
              </a:ext>
            </a:extLst>
          </p:cNvPr>
          <p:cNvSpPr/>
          <p:nvPr/>
        </p:nvSpPr>
        <p:spPr>
          <a:xfrm>
            <a:off x="2385751" y="5548135"/>
            <a:ext cx="22532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EA9"/>
                </a:solidFill>
                <a:latin typeface="Lemon/Milk" panose="020B0603050302020204" pitchFamily="34" charset="0"/>
              </a:rPr>
              <a:t>Currency</a:t>
            </a:r>
          </a:p>
          <a:p>
            <a:pPr algn="ctr"/>
            <a:r>
              <a:rPr lang="en-GB" sz="1200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Aruban Florin (AWG), with U.S. dollars widely accepted.</a:t>
            </a:r>
            <a:endParaRPr lang="en-US" sz="1200" dirty="0">
              <a:solidFill>
                <a:srgbClr val="007EA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B51706-54B9-1143-A0A9-0AE949F06E46}"/>
              </a:ext>
            </a:extLst>
          </p:cNvPr>
          <p:cNvSpPr/>
          <p:nvPr/>
        </p:nvSpPr>
        <p:spPr>
          <a:xfrm>
            <a:off x="36362" y="6388807"/>
            <a:ext cx="2359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7EA9"/>
                </a:solidFill>
                <a:latin typeface="Lemon/Milk" panose="020B0603050302020204" pitchFamily="34" charset="0"/>
              </a:rPr>
              <a:t>Average Temperature: Warm and sunny year-round, averaging 27-30°C (80-86°F).</a:t>
            </a:r>
            <a:endParaRPr lang="en-US" sz="1400" dirty="0">
              <a:solidFill>
                <a:srgbClr val="007EA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E6E7E1-FC77-2F45-B6D1-04AFD0785CE2}"/>
              </a:ext>
            </a:extLst>
          </p:cNvPr>
          <p:cNvSpPr/>
          <p:nvPr/>
        </p:nvSpPr>
        <p:spPr>
          <a:xfrm>
            <a:off x="4326451" y="5259150"/>
            <a:ext cx="2359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EA9"/>
                </a:solidFill>
                <a:latin typeface="Lemon/Milk" panose="020B0603050302020204" pitchFamily="34" charset="0"/>
              </a:rPr>
              <a:t>Local time</a:t>
            </a:r>
          </a:p>
          <a:p>
            <a:pPr algn="ctr"/>
            <a:r>
              <a:rPr lang="en-US" sz="1400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UTC -4.00 hours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B85F77-D924-DF47-BA68-F37F656F9639}"/>
              </a:ext>
            </a:extLst>
          </p:cNvPr>
          <p:cNvSpPr/>
          <p:nvPr/>
        </p:nvSpPr>
        <p:spPr>
          <a:xfrm>
            <a:off x="36362" y="4998438"/>
            <a:ext cx="2359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7EA9"/>
                </a:solidFill>
                <a:latin typeface="Lemon/Milk" panose="020B0603050302020204" pitchFamily="34" charset="0"/>
              </a:rPr>
              <a:t>Official Languages: Dutch and Papiamento.</a:t>
            </a:r>
            <a:endParaRPr lang="en-US" sz="1400" dirty="0">
              <a:solidFill>
                <a:srgbClr val="007EA9"/>
              </a:solidFill>
              <a:latin typeface="Lemon/Milk" panose="020B06030503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EB9E2F-8E75-A24B-A97C-FA7A3D7D11DB}"/>
              </a:ext>
            </a:extLst>
          </p:cNvPr>
          <p:cNvSpPr/>
          <p:nvPr/>
        </p:nvSpPr>
        <p:spPr>
          <a:xfrm>
            <a:off x="2119230" y="7367040"/>
            <a:ext cx="2359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EA9"/>
                </a:solidFill>
                <a:latin typeface="Lemon/Milk" panose="020B0603050302020204" pitchFamily="34" charset="0"/>
              </a:rPr>
              <a:t>International</a:t>
            </a:r>
          </a:p>
          <a:p>
            <a:pPr algn="ctr"/>
            <a:r>
              <a:rPr lang="en-US" sz="1400" dirty="0">
                <a:solidFill>
                  <a:srgbClr val="007EA9"/>
                </a:solidFill>
                <a:latin typeface="Roboto Light" panose="02000000000000000000" pitchFamily="2" charset="0"/>
              </a:rPr>
              <a:t>Queen Beatrix International Airport.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F917F-F21A-8146-BF97-00FC14C5E7B6}"/>
              </a:ext>
            </a:extLst>
          </p:cNvPr>
          <p:cNvSpPr/>
          <p:nvPr/>
        </p:nvSpPr>
        <p:spPr>
          <a:xfrm>
            <a:off x="4326451" y="6400455"/>
            <a:ext cx="2598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7EA9"/>
                </a:solidFill>
                <a:latin typeface="Lemon/Milk" panose="020B0603050302020204" pitchFamily="34" charset="0"/>
              </a:rPr>
              <a:t>Passport Requirements: A passport valid for at least the duration of stay.</a:t>
            </a:r>
            <a:endParaRPr lang="en-US" sz="1400" dirty="0">
              <a:solidFill>
                <a:srgbClr val="007EA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38149-0BCF-7647-9A04-C4E98D8977D8}"/>
              </a:ext>
            </a:extLst>
          </p:cNvPr>
          <p:cNvSpPr/>
          <p:nvPr/>
        </p:nvSpPr>
        <p:spPr>
          <a:xfrm>
            <a:off x="-463342" y="8022718"/>
            <a:ext cx="3445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Important numbers</a:t>
            </a:r>
            <a:br>
              <a:rPr lang="en-US" sz="1400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sz="1400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Country Code: +297</a:t>
            </a:r>
            <a:endParaRPr lang="pl-PL" sz="1400" dirty="0">
              <a:solidFill>
                <a:srgbClr val="007EA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en-GB" sz="1400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Ambulance: 911</a:t>
            </a:r>
            <a:endParaRPr lang="pl-PL" sz="1400" dirty="0">
              <a:solidFill>
                <a:srgbClr val="007EA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en-GB" sz="1400" dirty="0">
                <a:solidFill>
                  <a:srgbClr val="007E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Police: 100</a:t>
            </a:r>
            <a:endParaRPr lang="en-US" sz="1400" dirty="0">
              <a:solidFill>
                <a:srgbClr val="007EA9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DBBB83-B13A-9145-9BDC-C26369470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55" y="2743203"/>
            <a:ext cx="698500" cy="482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02763E-B4F0-684D-918D-FCA0A03DB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930" y="2683333"/>
            <a:ext cx="482600" cy="558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3E28BF2-E8A7-984C-9A1B-D8FE85BA8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226" y="4964767"/>
            <a:ext cx="698500" cy="419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4B9B02-DA3A-1044-AF44-D8997DB25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15" y="4351957"/>
            <a:ext cx="558800" cy="558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4AC845-6211-5042-9313-3CC1F3A961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170" y="5782370"/>
            <a:ext cx="279400" cy="55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435E7A-EDC9-0646-89F2-CE7E0ACF66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271" y="6013647"/>
            <a:ext cx="558800" cy="4191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F36B6CD-535D-B840-824C-35F56D8B1F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1995" y="4698136"/>
            <a:ext cx="546100" cy="546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F049E88-DE52-E944-A00F-88EF3D4975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4042" y="2731838"/>
            <a:ext cx="622300" cy="55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929EB03-B1AA-B743-B246-E1DCF8E903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7588" y="6812937"/>
            <a:ext cx="622300" cy="558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279703-7B3E-7A44-A5F2-11FBE2F1B1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3955" y="7537247"/>
            <a:ext cx="635000" cy="48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4E45B-652A-864C-BF0C-554C4857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27" y="236084"/>
            <a:ext cx="1378203" cy="1378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DA4835-D5AA-4E36-A9AC-93B4D52C1C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995" y="428240"/>
            <a:ext cx="1383995" cy="1005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DB1D6E-B994-4E1B-B94D-AA3A934D93FF}"/>
              </a:ext>
            </a:extLst>
          </p:cNvPr>
          <p:cNvSpPr txBox="1"/>
          <p:nvPr/>
        </p:nvSpPr>
        <p:spPr>
          <a:xfrm>
            <a:off x="4743898" y="1751049"/>
            <a:ext cx="285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CD7870-A3EE-47E1-B645-439AB51137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930" y="7455077"/>
            <a:ext cx="2236538" cy="14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121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Lemon/Milk</vt:lpstr>
      <vt:lpstr>Roboto Light</vt:lpstr>
      <vt:lpstr>Office Theme</vt:lpstr>
      <vt:lpstr>Meetings &amp; events Aruba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 van oldenbarneveld</dc:creator>
  <cp:lastModifiedBy>Igor Banasik</cp:lastModifiedBy>
  <cp:revision>72</cp:revision>
  <dcterms:created xsi:type="dcterms:W3CDTF">2016-09-02T14:54:27Z</dcterms:created>
  <dcterms:modified xsi:type="dcterms:W3CDTF">2024-08-18T17:49:55Z</dcterms:modified>
</cp:coreProperties>
</file>